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946900" cx="11430000"/>
  <p:notesSz cx="11430000" cy="69469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661422-5448-4F0E-9C1D-D7177D6E1FF0}">
  <a:tblStyle styleId="{29661422-5448-4F0E-9C1D-D7177D6E1FF0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CenturyGothic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9530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473825" y="0"/>
            <a:ext cx="49530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473825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7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8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a65cc68e6_0_0:notes"/>
          <p:cNvSpPr/>
          <p:nvPr>
            <p:ph idx="2" type="sldImg"/>
          </p:nvPr>
        </p:nvSpPr>
        <p:spPr>
          <a:xfrm>
            <a:off x="3786188" y="868363"/>
            <a:ext cx="3857700" cy="234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a65cc68e6_0_0:notes"/>
          <p:cNvSpPr txBox="1"/>
          <p:nvPr>
            <p:ph idx="1" type="body"/>
          </p:nvPr>
        </p:nvSpPr>
        <p:spPr>
          <a:xfrm>
            <a:off x="1143000" y="3343275"/>
            <a:ext cx="9144000" cy="27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4a65cc68e6_0_0:notes"/>
          <p:cNvSpPr txBox="1"/>
          <p:nvPr>
            <p:ph idx="12" type="sldNum"/>
          </p:nvPr>
        </p:nvSpPr>
        <p:spPr>
          <a:xfrm>
            <a:off x="6473825" y="6599238"/>
            <a:ext cx="4953000" cy="34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65cc68e6_0_32:notes"/>
          <p:cNvSpPr/>
          <p:nvPr>
            <p:ph idx="2" type="sldImg"/>
          </p:nvPr>
        </p:nvSpPr>
        <p:spPr>
          <a:xfrm>
            <a:off x="3786188" y="868363"/>
            <a:ext cx="3857700" cy="234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65cc68e6_0_32:notes"/>
          <p:cNvSpPr txBox="1"/>
          <p:nvPr>
            <p:ph idx="1" type="body"/>
          </p:nvPr>
        </p:nvSpPr>
        <p:spPr>
          <a:xfrm>
            <a:off x="1143000" y="3343275"/>
            <a:ext cx="9144000" cy="27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4a65cc68e6_0_32:notes"/>
          <p:cNvSpPr txBox="1"/>
          <p:nvPr>
            <p:ph idx="12" type="sldNum"/>
          </p:nvPr>
        </p:nvSpPr>
        <p:spPr>
          <a:xfrm>
            <a:off x="6473825" y="6599238"/>
            <a:ext cx="4953000" cy="34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a65cc68e6_0_7:notes"/>
          <p:cNvSpPr/>
          <p:nvPr>
            <p:ph idx="2" type="sldImg"/>
          </p:nvPr>
        </p:nvSpPr>
        <p:spPr>
          <a:xfrm>
            <a:off x="3786188" y="868363"/>
            <a:ext cx="3857700" cy="234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a65cc68e6_0_7:notes"/>
          <p:cNvSpPr txBox="1"/>
          <p:nvPr>
            <p:ph idx="1" type="body"/>
          </p:nvPr>
        </p:nvSpPr>
        <p:spPr>
          <a:xfrm>
            <a:off x="1143000" y="3343275"/>
            <a:ext cx="9144000" cy="27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4a65cc68e6_0_7:notes"/>
          <p:cNvSpPr txBox="1"/>
          <p:nvPr>
            <p:ph idx="12" type="sldNum"/>
          </p:nvPr>
        </p:nvSpPr>
        <p:spPr>
          <a:xfrm>
            <a:off x="6473825" y="6599238"/>
            <a:ext cx="4953000" cy="34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:notes"/>
          <p:cNvSpPr txBox="1"/>
          <p:nvPr>
            <p:ph idx="12" type="sldNum"/>
          </p:nvPr>
        </p:nvSpPr>
        <p:spPr>
          <a:xfrm>
            <a:off x="6473825" y="6599238"/>
            <a:ext cx="4953000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:notes"/>
          <p:cNvSpPr txBox="1"/>
          <p:nvPr>
            <p:ph idx="1" type="body"/>
          </p:nvPr>
        </p:nvSpPr>
        <p:spPr>
          <a:xfrm>
            <a:off x="1143000" y="3343275"/>
            <a:ext cx="9144000" cy="2735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:notes"/>
          <p:cNvSpPr/>
          <p:nvPr>
            <p:ph idx="2" type="sldImg"/>
          </p:nvPr>
        </p:nvSpPr>
        <p:spPr>
          <a:xfrm>
            <a:off x="3786188" y="868363"/>
            <a:ext cx="3857625" cy="23447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" type="body"/>
          </p:nvPr>
        </p:nvSpPr>
        <p:spPr>
          <a:xfrm>
            <a:off x="1082770" y="2637249"/>
            <a:ext cx="8213824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1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19" name="Google Shape;119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11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9" name="Google Shape;129;p11"/>
          <p:cNvSpPr txBox="1"/>
          <p:nvPr>
            <p:ph type="title"/>
          </p:nvPr>
        </p:nvSpPr>
        <p:spPr>
          <a:xfrm>
            <a:off x="1081788" y="1715283"/>
            <a:ext cx="3618994" cy="1758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b="0"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/>
          <p:nvPr>
            <p:ph idx="2" type="pic"/>
          </p:nvPr>
        </p:nvSpPr>
        <p:spPr>
          <a:xfrm>
            <a:off x="6138629" y="1157817"/>
            <a:ext cx="3025493" cy="463126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1082770" y="3705013"/>
            <a:ext cx="3618011" cy="138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32" name="Google Shape;132;p11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2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38" name="Google Shape;138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6" name="Google Shape;146;p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7" name="Google Shape;147;p12"/>
          <p:cNvSpPr txBox="1"/>
          <p:nvPr>
            <p:ph type="title"/>
          </p:nvPr>
        </p:nvSpPr>
        <p:spPr>
          <a:xfrm>
            <a:off x="1082772" y="5031057"/>
            <a:ext cx="8274053" cy="5740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Century Gothic"/>
              <a:buNone/>
              <a:defRPr b="0" sz="22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2"/>
          <p:cNvSpPr/>
          <p:nvPr>
            <p:ph idx="2" type="pic"/>
          </p:nvPr>
        </p:nvSpPr>
        <p:spPr>
          <a:xfrm>
            <a:off x="1082771" y="694690"/>
            <a:ext cx="8274054" cy="34734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9" name="Google Shape;149;p12"/>
          <p:cNvSpPr txBox="1"/>
          <p:nvPr>
            <p:ph idx="1" type="body"/>
          </p:nvPr>
        </p:nvSpPr>
        <p:spPr>
          <a:xfrm>
            <a:off x="1082771" y="5608437"/>
            <a:ext cx="8274053" cy="500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50" name="Google Shape;150;p12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2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3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56" name="Google Shape;156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4" name="Google Shape;164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5" name="Google Shape;165;p13"/>
          <p:cNvSpPr txBox="1"/>
          <p:nvPr>
            <p:ph type="title"/>
          </p:nvPr>
        </p:nvSpPr>
        <p:spPr>
          <a:xfrm>
            <a:off x="1082770" y="1077201"/>
            <a:ext cx="8274055" cy="1397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sz="37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1082770" y="3589232"/>
            <a:ext cx="8274055" cy="2508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67" name="Google Shape;167;p13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3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4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" name="Google Shape;181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2" name="Google Shape;182;p14"/>
          <p:cNvSpPr txBox="1"/>
          <p:nvPr/>
        </p:nvSpPr>
        <p:spPr>
          <a:xfrm>
            <a:off x="9111973" y="2665931"/>
            <a:ext cx="751793" cy="1496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842151" y="598755"/>
            <a:ext cx="751793" cy="1496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4" name="Google Shape;184;p14"/>
          <p:cNvSpPr txBox="1"/>
          <p:nvPr>
            <p:ph type="title"/>
          </p:nvPr>
        </p:nvSpPr>
        <p:spPr>
          <a:xfrm>
            <a:off x="1483011" y="993228"/>
            <a:ext cx="7925537" cy="2733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sz="37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1824324" y="3726454"/>
            <a:ext cx="7242911" cy="346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b="0" i="0" sz="1313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86" name="Google Shape;186;p14"/>
          <p:cNvSpPr txBox="1"/>
          <p:nvPr>
            <p:ph idx="2" type="body"/>
          </p:nvPr>
        </p:nvSpPr>
        <p:spPr>
          <a:xfrm>
            <a:off x="1082770" y="4407054"/>
            <a:ext cx="8274055" cy="169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87" name="Google Shape;187;p14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5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93" name="Google Shape;193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01" name="Google Shape;201;p1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1082770" y="2401398"/>
            <a:ext cx="8274056" cy="18461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b="0" sz="37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1082770" y="5098312"/>
            <a:ext cx="8274055" cy="871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500"/>
              <a:buNone/>
              <a:defRPr sz="1875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5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1082769" y="2651227"/>
            <a:ext cx="2933595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1" name="Google Shape;211;p16"/>
          <p:cNvSpPr txBox="1"/>
          <p:nvPr>
            <p:ph idx="2" type="body"/>
          </p:nvPr>
        </p:nvSpPr>
        <p:spPr>
          <a:xfrm>
            <a:off x="1082769" y="3234959"/>
            <a:ext cx="2933595" cy="2870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12" name="Google Shape;212;p16"/>
          <p:cNvSpPr txBox="1"/>
          <p:nvPr>
            <p:ph idx="3" type="body"/>
          </p:nvPr>
        </p:nvSpPr>
        <p:spPr>
          <a:xfrm>
            <a:off x="4230676" y="2637251"/>
            <a:ext cx="2948794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3" name="Google Shape;213;p16"/>
          <p:cNvSpPr txBox="1"/>
          <p:nvPr>
            <p:ph idx="4" type="body"/>
          </p:nvPr>
        </p:nvSpPr>
        <p:spPr>
          <a:xfrm>
            <a:off x="4230676" y="3234960"/>
            <a:ext cx="2948794" cy="287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14" name="Google Shape;214;p16"/>
          <p:cNvSpPr txBox="1"/>
          <p:nvPr>
            <p:ph idx="5" type="body"/>
          </p:nvPr>
        </p:nvSpPr>
        <p:spPr>
          <a:xfrm>
            <a:off x="7393782" y="2651227"/>
            <a:ext cx="2963465" cy="583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15" name="Google Shape;215;p16"/>
          <p:cNvSpPr txBox="1"/>
          <p:nvPr>
            <p:ph idx="6" type="body"/>
          </p:nvPr>
        </p:nvSpPr>
        <p:spPr>
          <a:xfrm>
            <a:off x="7393782" y="3234960"/>
            <a:ext cx="2966924" cy="2870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cxnSp>
        <p:nvCxnSpPr>
          <p:cNvPr id="216" name="Google Shape;216;p16"/>
          <p:cNvCxnSpPr/>
          <p:nvPr/>
        </p:nvCxnSpPr>
        <p:spPr>
          <a:xfrm>
            <a:off x="4128723" y="2602944"/>
            <a:ext cx="0" cy="353777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6"/>
          <p:cNvCxnSpPr/>
          <p:nvPr/>
        </p:nvCxnSpPr>
        <p:spPr>
          <a:xfrm>
            <a:off x="7286626" y="2602944"/>
            <a:ext cx="0" cy="353777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6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6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sz="337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1082768" y="4591604"/>
            <a:ext cx="2859787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24" name="Google Shape;224;p17"/>
          <p:cNvSpPr/>
          <p:nvPr>
            <p:ph idx="2" type="pic"/>
          </p:nvPr>
        </p:nvSpPr>
        <p:spPr>
          <a:xfrm>
            <a:off x="1251143" y="2637249"/>
            <a:ext cx="2523039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5" name="Google Shape;225;p17"/>
          <p:cNvSpPr txBox="1"/>
          <p:nvPr>
            <p:ph idx="3" type="body"/>
          </p:nvPr>
        </p:nvSpPr>
        <p:spPr>
          <a:xfrm>
            <a:off x="1082769" y="5175337"/>
            <a:ext cx="2859785" cy="92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26" name="Google Shape;226;p17"/>
          <p:cNvSpPr txBox="1"/>
          <p:nvPr>
            <p:ph idx="4" type="body"/>
          </p:nvPr>
        </p:nvSpPr>
        <p:spPr>
          <a:xfrm>
            <a:off x="4286754" y="4591605"/>
            <a:ext cx="2856343" cy="659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27" name="Google Shape;227;p17"/>
          <p:cNvSpPr/>
          <p:nvPr>
            <p:ph idx="5" type="pic"/>
          </p:nvPr>
        </p:nvSpPr>
        <p:spPr>
          <a:xfrm>
            <a:off x="4451685" y="2637249"/>
            <a:ext cx="2523038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8" name="Google Shape;228;p17"/>
          <p:cNvSpPr txBox="1"/>
          <p:nvPr>
            <p:ph idx="6" type="body"/>
          </p:nvPr>
        </p:nvSpPr>
        <p:spPr>
          <a:xfrm>
            <a:off x="4283311" y="5251202"/>
            <a:ext cx="2859786" cy="8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229" name="Google Shape;229;p17"/>
          <p:cNvSpPr txBox="1"/>
          <p:nvPr>
            <p:ph idx="7" type="body"/>
          </p:nvPr>
        </p:nvSpPr>
        <p:spPr>
          <a:xfrm>
            <a:off x="7484469" y="4591606"/>
            <a:ext cx="2859786" cy="659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230" name="Google Shape;230;p17"/>
          <p:cNvSpPr/>
          <p:nvPr>
            <p:ph idx="8" type="pic"/>
          </p:nvPr>
        </p:nvSpPr>
        <p:spPr>
          <a:xfrm>
            <a:off x="7652842" y="2637249"/>
            <a:ext cx="2523039" cy="161214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31" name="Google Shape;231;p17"/>
          <p:cNvSpPr txBox="1"/>
          <p:nvPr>
            <p:ph idx="9" type="body"/>
          </p:nvPr>
        </p:nvSpPr>
        <p:spPr>
          <a:xfrm>
            <a:off x="7484470" y="5251201"/>
            <a:ext cx="2859785" cy="85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/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cxnSp>
        <p:nvCxnSpPr>
          <p:cNvPr id="232" name="Google Shape;232;p17"/>
          <p:cNvCxnSpPr/>
          <p:nvPr/>
        </p:nvCxnSpPr>
        <p:spPr>
          <a:xfrm>
            <a:off x="4113893" y="2637249"/>
            <a:ext cx="0" cy="356319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7"/>
          <p:cNvCxnSpPr/>
          <p:nvPr/>
        </p:nvCxnSpPr>
        <p:spPr>
          <a:xfrm>
            <a:off x="7314286" y="2637249"/>
            <a:ext cx="0" cy="3537773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17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1082769" y="986290"/>
            <a:ext cx="8274056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 rot="5400000">
            <a:off x="3459390" y="260629"/>
            <a:ext cx="3460585" cy="8213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8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9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245" name="Google Shape;245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4" name="Google Shape;254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5" name="Google Shape;255;p19"/>
          <p:cNvSpPr txBox="1"/>
          <p:nvPr>
            <p:ph type="title"/>
          </p:nvPr>
        </p:nvSpPr>
        <p:spPr>
          <a:xfrm rot="5400000">
            <a:off x="6298417" y="3037332"/>
            <a:ext cx="481014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9"/>
          <p:cNvSpPr txBox="1"/>
          <p:nvPr>
            <p:ph idx="1" type="body"/>
          </p:nvPr>
        </p:nvSpPr>
        <p:spPr>
          <a:xfrm rot="5400000">
            <a:off x="1606234" y="771577"/>
            <a:ext cx="4810146" cy="58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D45"/>
              </a:buClr>
              <a:buSzPts val="3350"/>
              <a:buFont typeface="Lucida Sans"/>
              <a:buNone/>
              <a:defRPr b="0" i="0" sz="3350">
                <a:solidFill>
                  <a:srgbClr val="262D4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4350" lvl="0" marL="457200" algn="l">
              <a:spcBef>
                <a:spcPts val="938"/>
              </a:spcBef>
              <a:spcAft>
                <a:spcPts val="0"/>
              </a:spcAft>
              <a:buSzPts val="135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2" type="body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4350" lvl="0" marL="457200" algn="l">
              <a:spcBef>
                <a:spcPts val="938"/>
              </a:spcBef>
              <a:spcAft>
                <a:spcPts val="0"/>
              </a:spcAft>
              <a:buSzPts val="135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25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41" name="Google Shape;41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8" name="Google Shape;48;p4"/>
          <p:cNvSpPr txBox="1"/>
          <p:nvPr>
            <p:ph type="ctrTitle"/>
          </p:nvPr>
        </p:nvSpPr>
        <p:spPr>
          <a:xfrm>
            <a:off x="1082771" y="2126952"/>
            <a:ext cx="8274054" cy="2712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63"/>
              <a:buFont typeface="Century Gothic"/>
              <a:buNone/>
              <a:defRPr sz="5063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082771" y="4839309"/>
            <a:ext cx="8274054" cy="87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938"/>
              </a:spcBef>
              <a:spcAft>
                <a:spcPts val="0"/>
              </a:spcAft>
              <a:buSzPts val="135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938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938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938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 rot="5400000">
            <a:off x="9421427" y="1826957"/>
            <a:ext cx="1003440" cy="28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 rot="5400000">
            <a:off x="8253982" y="3280150"/>
            <a:ext cx="3909829" cy="2857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9704070" y="296402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62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6" name="Google Shape;66;p5"/>
          <p:cNvSpPr txBox="1"/>
          <p:nvPr>
            <p:ph type="title"/>
          </p:nvPr>
        </p:nvSpPr>
        <p:spPr>
          <a:xfrm>
            <a:off x="1082772" y="2712355"/>
            <a:ext cx="4079084" cy="2313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50"/>
              <a:buFont typeface="Century Gothic"/>
              <a:buNone/>
              <a:defRPr b="0" sz="37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6464586" y="2712355"/>
            <a:ext cx="3520668" cy="2313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500"/>
              <a:buNone/>
              <a:defRPr sz="1875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350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1082769" y="2637250"/>
            <a:ext cx="4523586" cy="34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5820668" y="2637249"/>
            <a:ext cx="4523587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1082770" y="2637249"/>
            <a:ext cx="4523585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1082769" y="3220982"/>
            <a:ext cx="4523586" cy="287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5820668" y="2637249"/>
            <a:ext cx="4523587" cy="5837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800"/>
              <a:buNone/>
              <a:defRPr b="0" sz="225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1500"/>
              <a:buNone/>
              <a:defRPr b="1" sz="187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1350"/>
              <a:buNone/>
              <a:defRPr b="1" sz="1687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1200"/>
              <a:buNone/>
              <a:defRPr b="1" sz="1500"/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5820666" y="3220982"/>
            <a:ext cx="4523587" cy="287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00" name="Google Shape;100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9" name="Google Shape;109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0" name="Google Shape;110;p10"/>
          <p:cNvSpPr txBox="1"/>
          <p:nvPr>
            <p:ph type="title"/>
          </p:nvPr>
        </p:nvSpPr>
        <p:spPr>
          <a:xfrm>
            <a:off x="1082770" y="1312192"/>
            <a:ext cx="2618587" cy="1620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Century Gothic"/>
              <a:buNone/>
              <a:defRPr b="0" sz="22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5419825" y="1466568"/>
            <a:ext cx="4865686" cy="4631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938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2" type="body"/>
          </p:nvPr>
        </p:nvSpPr>
        <p:spPr>
          <a:xfrm>
            <a:off x="1082770" y="2933136"/>
            <a:ext cx="2618586" cy="316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938"/>
              </a:spcBef>
              <a:spcAft>
                <a:spcPts val="0"/>
              </a:spcAft>
              <a:buSzPts val="1050"/>
              <a:buNone/>
              <a:defRPr sz="1313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938"/>
              </a:spcBef>
              <a:spcAft>
                <a:spcPts val="0"/>
              </a:spcAft>
              <a:buSzPts val="900"/>
              <a:buNone/>
              <a:defRPr sz="1125"/>
            </a:lvl2pPr>
            <a:lvl3pPr indent="-228600" lvl="2" marL="1371600" algn="l">
              <a:spcBef>
                <a:spcPts val="938"/>
              </a:spcBef>
              <a:spcAft>
                <a:spcPts val="0"/>
              </a:spcAft>
              <a:buSzPts val="750"/>
              <a:buNone/>
              <a:defRPr sz="938"/>
            </a:lvl3pPr>
            <a:lvl4pPr indent="-228600" lvl="3" marL="1828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4pPr>
            <a:lvl5pPr indent="-228600" lvl="4" marL="22860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5pPr>
            <a:lvl6pPr indent="-228600" lvl="5" marL="27432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6pPr>
            <a:lvl7pPr indent="-228600" lvl="6" marL="32004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7pPr>
            <a:lvl8pPr indent="-228600" lvl="7" marL="36576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8pPr>
            <a:lvl9pPr indent="-228600" lvl="8" marL="4114800" algn="l">
              <a:spcBef>
                <a:spcPts val="938"/>
              </a:spcBef>
              <a:spcAft>
                <a:spcPts val="0"/>
              </a:spcAft>
              <a:buSzPts val="675"/>
              <a:buNone/>
              <a:defRPr sz="843"/>
            </a:lvl9pPr>
          </a:lstStyle>
          <a:p/>
        </p:txBody>
      </p:sp>
      <p:sp>
        <p:nvSpPr>
          <p:cNvPr id="113" name="Google Shape;113;p10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2403"/>
            <a:ext cx="11430000" cy="6956044"/>
            <a:chOff x="0" y="-2373"/>
            <a:chExt cx="12192000" cy="6867027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  <a:defRPr b="0" i="0" sz="3375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1082770" y="2637249"/>
            <a:ext cx="8213824" cy="34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50" lvl="0" marL="4572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►"/>
              <a:defRPr b="0" i="0" sz="1687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5300" lvl="2" marL="13716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►"/>
              <a:defRPr b="0" i="0" sz="131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93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►"/>
              <a:defRPr b="0" i="0" sz="112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0" type="dt"/>
          </p:nvPr>
        </p:nvSpPr>
        <p:spPr>
          <a:xfrm>
            <a:off x="9985255" y="6476948"/>
            <a:ext cx="928687" cy="30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38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1" type="ftr"/>
          </p:nvPr>
        </p:nvSpPr>
        <p:spPr>
          <a:xfrm>
            <a:off x="495336" y="6474696"/>
            <a:ext cx="3618558" cy="308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38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Google Shape;24;p1"/>
          <p:cNvSpPr/>
          <p:nvPr/>
        </p:nvSpPr>
        <p:spPr>
          <a:xfrm>
            <a:off x="9785449" y="0"/>
            <a:ext cx="642938" cy="1157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9705507" y="299563"/>
            <a:ext cx="785812" cy="777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6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4945148" y="1157816"/>
            <a:ext cx="5876481" cy="3174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entury Gothic"/>
              <a:buNone/>
            </a:pPr>
            <a:r>
              <a:rPr lang="en-US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Attendance  System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 b="1" l="0" r="1255" t="0"/>
          <a:stretch/>
        </p:blipFill>
        <p:spPr>
          <a:xfrm>
            <a:off x="1040403" y="1127491"/>
            <a:ext cx="3310371" cy="468876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pic>
      <p:sp>
        <p:nvSpPr>
          <p:cNvPr id="267" name="Google Shape;267;p20"/>
          <p:cNvSpPr txBox="1"/>
          <p:nvPr/>
        </p:nvSpPr>
        <p:spPr>
          <a:xfrm>
            <a:off x="4876800" y="4768850"/>
            <a:ext cx="587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overview of the project details, technology, AI agent, use cases,  testing details, project timeline, and conclusion of the Automatic  Attendance System.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1630346" y="1444625"/>
            <a:ext cx="4143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Timeline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81" name="Google Shape;381;p29"/>
          <p:cNvGraphicFramePr/>
          <p:nvPr/>
        </p:nvGraphicFramePr>
        <p:xfrm>
          <a:off x="1640152" y="28671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{29661422-5448-4F0E-9C1D-D7177D6E1FF0}</a:tableStyleId>
              </a:tblPr>
              <a:tblGrid>
                <a:gridCol w="4067175"/>
                <a:gridCol w="4067175"/>
              </a:tblGrid>
              <a:tr h="916125">
                <a:tc gridSpan="2"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Initiation &amp; Planning	                             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63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</a:tr>
              <a:tr h="894200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of System Features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Months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0F0F0"/>
                    </a:solidFill>
                  </a:tcPr>
                </a:tc>
              </a:tr>
              <a:tr h="908825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and Quality Assurance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192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61925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01500"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Deployment and Launch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50" u="none" cap="none" strike="noStrike">
                          <a:solidFill>
                            <a:srgbClr val="2B324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Weeks</a:t>
                      </a:r>
                      <a:endParaRPr sz="15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52400" marB="0" marR="0" marL="0">
                    <a:lnL cap="flat" cmpd="sng" w="12700">
                      <a:solidFill>
                        <a:srgbClr val="EBF4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082769" y="986290"/>
            <a:ext cx="8213825" cy="71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75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How To Make a Thank You Slide In PowerPoint - YouTube" id="387" name="Google Shape;3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8763"/>
            <a:ext cx="11430000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1082769" y="986290"/>
            <a:ext cx="82137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Team Mates</a:t>
            </a:r>
            <a:r>
              <a:rPr lang="en-US"/>
              <a:t> </a:t>
            </a:r>
            <a:endParaRPr/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1082770" y="2637249"/>
            <a:ext cx="8213700" cy="34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Reddibhathuni Ruchitha - Tech Lead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Yedukondalu Annangi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Rahul Esiripally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Nandini Kandula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Narasimha Reddy Boddapati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Chinnari Vanukuri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1082769" y="986290"/>
            <a:ext cx="82137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1082770" y="2704699"/>
            <a:ext cx="8213700" cy="34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140" lvl="0" marL="457200" rtl="0" algn="l">
              <a:spcBef>
                <a:spcPts val="938"/>
              </a:spcBef>
              <a:spcAft>
                <a:spcPts val="0"/>
              </a:spcAft>
              <a:buSzPts val="2040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Online 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 Tracking 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ts val="2040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Adding Students or Course 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Calendar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ts val="2040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Real-Time Monitoring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ts val="2040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Providing records in PDF to the 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faculty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ts val="2040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Notifications &amp; Alerts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3887" lvl="0" marL="457200" rtl="0" algn="l">
              <a:spcBef>
                <a:spcPts val="0"/>
              </a:spcBef>
              <a:spcAft>
                <a:spcPts val="0"/>
              </a:spcAft>
              <a:buSzPts val="2288"/>
              <a:buFont typeface="Times New Roman"/>
              <a:buChar char="►"/>
            </a:pP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Access to Faculty to update </a:t>
            </a:r>
            <a:r>
              <a:rPr lang="en-US" sz="2288"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38"/>
              </a:spcBef>
              <a:spcAft>
                <a:spcPts val="0"/>
              </a:spcAft>
              <a:buNone/>
            </a:pPr>
            <a:r>
              <a:t/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38"/>
              </a:spcBef>
              <a:spcAft>
                <a:spcPts val="0"/>
              </a:spcAft>
              <a:buNone/>
            </a:pPr>
            <a:r>
              <a:t/>
            </a:r>
            <a:endParaRPr sz="228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082769" y="986290"/>
            <a:ext cx="82137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621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Preliminary Scope of the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7" name="Google Shape;287;p23"/>
          <p:cNvGrpSpPr/>
          <p:nvPr/>
        </p:nvGrpSpPr>
        <p:grpSpPr>
          <a:xfrm>
            <a:off x="3509962" y="1938337"/>
            <a:ext cx="371475" cy="371475"/>
            <a:chOff x="3509962" y="1938337"/>
            <a:chExt cx="371475" cy="371475"/>
          </a:xfrm>
        </p:grpSpPr>
        <p:sp>
          <p:nvSpPr>
            <p:cNvPr id="288" name="Google Shape;288;p23"/>
            <p:cNvSpPr/>
            <p:nvPr/>
          </p:nvSpPr>
          <p:spPr>
            <a:xfrm>
              <a:off x="3509962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2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3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509962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9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3" y="335"/>
                  </a:lnTo>
                  <a:lnTo>
                    <a:pt x="348191" y="8828"/>
                  </a:lnTo>
                  <a:lnTo>
                    <a:pt x="351052" y="10739"/>
                  </a:lnTo>
                  <a:lnTo>
                    <a:pt x="371139" y="45540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56130" y="356130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6"/>
                  </a:lnTo>
                  <a:lnTo>
                    <a:pt x="29161" y="366170"/>
                  </a:lnTo>
                  <a:lnTo>
                    <a:pt x="26142" y="364556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3"/>
                  </a:lnTo>
                  <a:lnTo>
                    <a:pt x="15344" y="356130"/>
                  </a:lnTo>
                  <a:lnTo>
                    <a:pt x="12911" y="353698"/>
                  </a:lnTo>
                  <a:lnTo>
                    <a:pt x="10739" y="351052"/>
                  </a:lnTo>
                  <a:lnTo>
                    <a:pt x="8828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7" y="339134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0" name="Google Shape;290;p23"/>
          <p:cNvSpPr txBox="1"/>
          <p:nvPr/>
        </p:nvSpPr>
        <p:spPr>
          <a:xfrm>
            <a:off x="3642518" y="1939925"/>
            <a:ext cx="104139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4044950" y="1926274"/>
            <a:ext cx="17691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🎯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49700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seamless  attendance-logging  process for students,  eliminate the need  for manual entry,  and  automatically  log every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5995986" y="1938337"/>
            <a:ext cx="371475" cy="371475"/>
            <a:chOff x="5995986" y="1938337"/>
            <a:chExt cx="371475" cy="371475"/>
          </a:xfrm>
        </p:grpSpPr>
        <p:sp>
          <p:nvSpPr>
            <p:cNvPr id="293" name="Google Shape;293;p23"/>
            <p:cNvSpPr/>
            <p:nvPr/>
          </p:nvSpPr>
          <p:spPr>
            <a:xfrm>
              <a:off x="5995986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8" y="371474"/>
                  </a:lnTo>
                  <a:lnTo>
                    <a:pt x="45540" y="371139"/>
                  </a:lnTo>
                  <a:lnTo>
                    <a:pt x="10740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8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5" y="48947"/>
                  </a:lnTo>
                  <a:lnTo>
                    <a:pt x="371475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5995986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19088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2"/>
                  </a:lnTo>
                  <a:lnTo>
                    <a:pt x="362645" y="23282"/>
                  </a:lnTo>
                  <a:lnTo>
                    <a:pt x="364556" y="26142"/>
                  </a:lnTo>
                  <a:lnTo>
                    <a:pt x="366170" y="29161"/>
                  </a:lnTo>
                  <a:lnTo>
                    <a:pt x="367486" y="32339"/>
                  </a:lnTo>
                  <a:lnTo>
                    <a:pt x="368803" y="35517"/>
                  </a:lnTo>
                  <a:lnTo>
                    <a:pt x="369797" y="38793"/>
                  </a:lnTo>
                  <a:lnTo>
                    <a:pt x="370468" y="42167"/>
                  </a:lnTo>
                  <a:lnTo>
                    <a:pt x="371140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40" y="325934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8803" y="335957"/>
                  </a:lnTo>
                  <a:lnTo>
                    <a:pt x="367486" y="339134"/>
                  </a:lnTo>
                  <a:lnTo>
                    <a:pt x="366170" y="342312"/>
                  </a:lnTo>
                  <a:lnTo>
                    <a:pt x="364556" y="345331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39135" y="367486"/>
                  </a:lnTo>
                  <a:lnTo>
                    <a:pt x="335956" y="368803"/>
                  </a:lnTo>
                  <a:lnTo>
                    <a:pt x="319088" y="371474"/>
                  </a:lnTo>
                  <a:lnTo>
                    <a:pt x="52388" y="371474"/>
                  </a:lnTo>
                  <a:lnTo>
                    <a:pt x="15344" y="356130"/>
                  </a:lnTo>
                  <a:lnTo>
                    <a:pt x="12911" y="353698"/>
                  </a:lnTo>
                  <a:lnTo>
                    <a:pt x="10740" y="351052"/>
                  </a:lnTo>
                  <a:lnTo>
                    <a:pt x="8829" y="348191"/>
                  </a:lnTo>
                  <a:lnTo>
                    <a:pt x="6918" y="345331"/>
                  </a:lnTo>
                  <a:lnTo>
                    <a:pt x="5304" y="342312"/>
                  </a:lnTo>
                  <a:lnTo>
                    <a:pt x="3988" y="339134"/>
                  </a:lnTo>
                  <a:lnTo>
                    <a:pt x="2671" y="335957"/>
                  </a:lnTo>
                  <a:lnTo>
                    <a:pt x="1678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5" name="Google Shape;295;p23"/>
          <p:cNvSpPr txBox="1"/>
          <p:nvPr/>
        </p:nvSpPr>
        <p:spPr>
          <a:xfrm>
            <a:off x="6099968" y="1939925"/>
            <a:ext cx="155575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6530975" y="1926275"/>
            <a:ext cx="18300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Management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with Existing Systems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7" name="Google Shape;297;p23"/>
          <p:cNvGrpSpPr/>
          <p:nvPr/>
        </p:nvGrpSpPr>
        <p:grpSpPr>
          <a:xfrm>
            <a:off x="8482011" y="1938337"/>
            <a:ext cx="371475" cy="371475"/>
            <a:chOff x="8482011" y="1938337"/>
            <a:chExt cx="371475" cy="371475"/>
          </a:xfrm>
        </p:grpSpPr>
        <p:sp>
          <p:nvSpPr>
            <p:cNvPr id="298" name="Google Shape;298;p23"/>
            <p:cNvSpPr/>
            <p:nvPr/>
          </p:nvSpPr>
          <p:spPr>
            <a:xfrm>
              <a:off x="8482011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8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2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482011" y="193833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7" y="23282"/>
                  </a:lnTo>
                  <a:lnTo>
                    <a:pt x="10738" y="20422"/>
                  </a:lnTo>
                  <a:lnTo>
                    <a:pt x="12910" y="17776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20421" y="10739"/>
                  </a:lnTo>
                  <a:lnTo>
                    <a:pt x="23281" y="8828"/>
                  </a:lnTo>
                  <a:lnTo>
                    <a:pt x="26141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2"/>
                  </a:lnTo>
                  <a:lnTo>
                    <a:pt x="362645" y="23282"/>
                  </a:lnTo>
                  <a:lnTo>
                    <a:pt x="364556" y="26142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48191" y="362645"/>
                  </a:lnTo>
                  <a:lnTo>
                    <a:pt x="345331" y="364556"/>
                  </a:lnTo>
                  <a:lnTo>
                    <a:pt x="342312" y="366170"/>
                  </a:lnTo>
                  <a:lnTo>
                    <a:pt x="339134" y="367486"/>
                  </a:lnTo>
                  <a:lnTo>
                    <a:pt x="335956" y="368803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23281" y="362645"/>
                  </a:lnTo>
                  <a:lnTo>
                    <a:pt x="20421" y="360734"/>
                  </a:lnTo>
                  <a:lnTo>
                    <a:pt x="17775" y="358563"/>
                  </a:lnTo>
                  <a:lnTo>
                    <a:pt x="15343" y="356130"/>
                  </a:lnTo>
                  <a:lnTo>
                    <a:pt x="12910" y="353698"/>
                  </a:lnTo>
                  <a:lnTo>
                    <a:pt x="10738" y="351052"/>
                  </a:lnTo>
                  <a:lnTo>
                    <a:pt x="8827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6" y="339134"/>
                  </a:lnTo>
                  <a:lnTo>
                    <a:pt x="2670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8585993" y="1939925"/>
            <a:ext cx="158115" cy="33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2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9102101" y="1963725"/>
            <a:ext cx="176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19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</a:t>
            </a: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Base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9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👥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2545" rtl="0" algn="l">
              <a:lnSpc>
                <a:spcPct val="1497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University/ College  professors, School  teachers, and  business owners  that have  attendance-logging  requirements.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3447"/>
            <a:ext cx="20574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1630362" y="501650"/>
            <a:ext cx="43491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ucid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ucida Sans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to Be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5979456" y="3684437"/>
            <a:ext cx="39333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381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62D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Recognition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" lvl="0" marL="12700" marR="5080" rtl="0" algn="ctr">
              <a:lnSpc>
                <a:spcPct val="150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facial recognition technology by using CNN to  identify the students by their face and log their  attendance.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nally, progress on regulating facial recognition - Microsoft On the Issues" id="309" name="Google Shape;3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1" y="3059924"/>
            <a:ext cx="487680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924894" y="1010590"/>
            <a:ext cx="8213700" cy="716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862300" y="2016050"/>
            <a:ext cx="9946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First, we need to create an image dataset and collect images of all the students in the class and images are extracted from the different sources and combined to form a dataset based on the image labels.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Facial Recognition with Advanced CNN models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Alexnet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VGG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Data Science Life cycle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Deployment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AWS - S3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Google Cloud Platform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00" y="3206250"/>
            <a:ext cx="5052276" cy="35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type="title"/>
          </p:nvPr>
        </p:nvSpPr>
        <p:spPr>
          <a:xfrm>
            <a:off x="1213487" y="1101875"/>
            <a:ext cx="30696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</a:pPr>
            <a:r>
              <a:rPr b="1" lang="en-US" sz="3300">
                <a:latin typeface="Times New Roman"/>
                <a:ea typeface="Times New Roman"/>
                <a:cs typeface="Times New Roman"/>
                <a:sym typeface="Times New Roman"/>
              </a:rPr>
              <a:t>AI Agent Details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1630362" y="2335849"/>
            <a:ext cx="22359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Name: Vikram🤖</a:t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Agent will  be the brain of the  Automatic Attendance  System.</a:t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514849" y="2905124"/>
            <a:ext cx="66675" cy="790574"/>
            <a:chOff x="4514849" y="2905124"/>
            <a:chExt cx="66675" cy="790574"/>
          </a:xfrm>
        </p:grpSpPr>
        <p:pic>
          <p:nvPicPr>
            <p:cNvPr id="326" name="Google Shape;326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29051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326707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849" y="36290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26"/>
          <p:cNvSpPr txBox="1"/>
          <p:nvPr/>
        </p:nvSpPr>
        <p:spPr>
          <a:xfrm>
            <a:off x="4493527" y="2373300"/>
            <a:ext cx="21990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Skills:</a:t>
            </a:r>
            <a:endParaRPr sz="1600">
              <a:solidFill>
                <a:srgbClr val="36A7E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just">
              <a:lnSpc>
                <a:spcPct val="1759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FacialRecognition</a:t>
            </a: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just">
              <a:lnSpc>
                <a:spcPct val="1759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A7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600">
              <a:solidFill>
                <a:srgbClr val="36A7E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0" name="Google Shape;330;p26"/>
          <p:cNvGrpSpPr/>
          <p:nvPr/>
        </p:nvGrpSpPr>
        <p:grpSpPr>
          <a:xfrm>
            <a:off x="7372349" y="2905124"/>
            <a:ext cx="66675" cy="704849"/>
            <a:chOff x="7372349" y="2905124"/>
            <a:chExt cx="66675" cy="704849"/>
          </a:xfrm>
        </p:grpSpPr>
        <p:pic>
          <p:nvPicPr>
            <p:cNvPr id="331" name="Google Shape;33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2349" y="2905124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2349" y="3543299"/>
              <a:ext cx="66675" cy="6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26"/>
          <p:cNvSpPr txBox="1"/>
          <p:nvPr/>
        </p:nvSpPr>
        <p:spPr>
          <a:xfrm>
            <a:off x="7356673" y="2373312"/>
            <a:ext cx="20523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5080" rtl="0" algn="l">
              <a:lnSpc>
                <a:spcPct val="1343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attendance  tracking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86385" marR="311150" rtl="0" algn="l">
              <a:lnSpc>
                <a:spcPct val="1343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7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and  reporting</a:t>
            </a:r>
            <a:endParaRPr sz="1600">
              <a:solidFill>
                <a:srgbClr val="217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1630362" y="654050"/>
            <a:ext cx="6051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Cases for Project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647812" y="1456134"/>
            <a:ext cx="8143875" cy="795588"/>
            <a:chOff x="1647812" y="1456134"/>
            <a:chExt cx="8143875" cy="795588"/>
          </a:xfrm>
        </p:grpSpPr>
        <p:sp>
          <p:nvSpPr>
            <p:cNvPr id="340" name="Google Shape;340;p27"/>
            <p:cNvSpPr/>
            <p:nvPr/>
          </p:nvSpPr>
          <p:spPr>
            <a:xfrm>
              <a:off x="1647812" y="1647837"/>
              <a:ext cx="8143875" cy="603885"/>
            </a:xfrm>
            <a:custGeom>
              <a:rect b="b" l="l" r="r" t="t"/>
              <a:pathLst>
                <a:path extrusionOk="0" h="603885" w="8143875">
                  <a:moveTo>
                    <a:pt x="8143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78293" y="38100"/>
                  </a:lnTo>
                  <a:lnTo>
                    <a:pt x="1278293" y="603643"/>
                  </a:lnTo>
                  <a:lnTo>
                    <a:pt x="1316393" y="603643"/>
                  </a:lnTo>
                  <a:lnTo>
                    <a:pt x="1316393" y="38100"/>
                  </a:lnTo>
                  <a:lnTo>
                    <a:pt x="8143875" y="3810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75748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75748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697884" y="1651396"/>
              <a:ext cx="38100" cy="600075"/>
            </a:xfrm>
            <a:custGeom>
              <a:rect b="b" l="l" r="r" t="t"/>
              <a:pathLst>
                <a:path extrusionOk="0" h="600075" w="38100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529262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529262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6" name="Google Shape;346;p27"/>
          <p:cNvSpPr txBox="1"/>
          <p:nvPr/>
        </p:nvSpPr>
        <p:spPr>
          <a:xfrm>
            <a:off x="1801812" y="2364424"/>
            <a:ext cx="22473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619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University/College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🎓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12065" marR="5080" rtl="0" algn="just">
              <a:lnSpc>
                <a:spcPct val="150100"/>
              </a:lnSpc>
              <a:spcBef>
                <a:spcPts val="82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the faculty of  a university/college on the  speed, accuracy, and  effectiveness of the  automatic attendance  system in a large  classroom.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2793325" y="1467250"/>
            <a:ext cx="3145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	                                      2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4573587" y="2401887"/>
            <a:ext cx="22455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02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Schools</a:t>
            </a:r>
            <a:endParaRPr b="1"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525" lvl="0" marL="12065" marR="5080" rtl="0" algn="ctr">
              <a:lnSpc>
                <a:spcPct val="150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 schoolteachers on how the  technology helps  streamline attendance  reports, reduce errors, and  save time.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9" name="Google Shape;349;p27"/>
          <p:cNvGrpSpPr/>
          <p:nvPr/>
        </p:nvGrpSpPr>
        <p:grpSpPr>
          <a:xfrm>
            <a:off x="8301037" y="1456134"/>
            <a:ext cx="371475" cy="795337"/>
            <a:chOff x="8301037" y="1456134"/>
            <a:chExt cx="371475" cy="795337"/>
          </a:xfrm>
        </p:grpSpPr>
        <p:sp>
          <p:nvSpPr>
            <p:cNvPr id="350" name="Google Shape;350;p27"/>
            <p:cNvSpPr/>
            <p:nvPr/>
          </p:nvSpPr>
          <p:spPr>
            <a:xfrm>
              <a:off x="8469659" y="1651396"/>
              <a:ext cx="38100" cy="600075"/>
            </a:xfrm>
            <a:custGeom>
              <a:rect b="b" l="l" r="r" t="t"/>
              <a:pathLst>
                <a:path extrusionOk="0" h="600075" w="38100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ED9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830103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322527" y="380999"/>
                  </a:moveTo>
                  <a:lnTo>
                    <a:pt x="48947" y="380999"/>
                  </a:lnTo>
                  <a:lnTo>
                    <a:pt x="45540" y="380664"/>
                  </a:lnTo>
                  <a:lnTo>
                    <a:pt x="10739" y="360577"/>
                  </a:lnTo>
                  <a:lnTo>
                    <a:pt x="0" y="332052"/>
                  </a:lnTo>
                  <a:lnTo>
                    <a:pt x="0" y="3286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32052"/>
                  </a:lnTo>
                  <a:lnTo>
                    <a:pt x="353698" y="368088"/>
                  </a:lnTo>
                  <a:lnTo>
                    <a:pt x="325934" y="380664"/>
                  </a:lnTo>
                  <a:lnTo>
                    <a:pt x="322527" y="380999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8301037" y="1456134"/>
              <a:ext cx="371475" cy="381000"/>
            </a:xfrm>
            <a:custGeom>
              <a:rect b="b" l="l" r="r" t="t"/>
              <a:pathLst>
                <a:path extrusionOk="0" h="381000" w="371475">
                  <a:moveTo>
                    <a:pt x="0" y="3286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28612"/>
                  </a:lnTo>
                  <a:lnTo>
                    <a:pt x="367487" y="348660"/>
                  </a:lnTo>
                  <a:lnTo>
                    <a:pt x="366170" y="351838"/>
                  </a:lnTo>
                  <a:lnTo>
                    <a:pt x="364557" y="354857"/>
                  </a:lnTo>
                  <a:lnTo>
                    <a:pt x="362646" y="357717"/>
                  </a:lnTo>
                  <a:lnTo>
                    <a:pt x="360735" y="360577"/>
                  </a:lnTo>
                  <a:lnTo>
                    <a:pt x="339135" y="377012"/>
                  </a:lnTo>
                  <a:lnTo>
                    <a:pt x="335957" y="378328"/>
                  </a:lnTo>
                  <a:lnTo>
                    <a:pt x="319087" y="380999"/>
                  </a:lnTo>
                  <a:lnTo>
                    <a:pt x="52387" y="380999"/>
                  </a:lnTo>
                  <a:lnTo>
                    <a:pt x="32339" y="377012"/>
                  </a:lnTo>
                  <a:lnTo>
                    <a:pt x="29161" y="375695"/>
                  </a:lnTo>
                  <a:lnTo>
                    <a:pt x="8828" y="357717"/>
                  </a:lnTo>
                  <a:lnTo>
                    <a:pt x="6917" y="354857"/>
                  </a:lnTo>
                  <a:lnTo>
                    <a:pt x="5304" y="351838"/>
                  </a:lnTo>
                  <a:lnTo>
                    <a:pt x="3987" y="348660"/>
                  </a:lnTo>
                  <a:lnTo>
                    <a:pt x="2671" y="345482"/>
                  </a:lnTo>
                  <a:lnTo>
                    <a:pt x="1677" y="342206"/>
                  </a:lnTo>
                  <a:lnTo>
                    <a:pt x="1006" y="338832"/>
                  </a:lnTo>
                  <a:lnTo>
                    <a:pt x="335" y="335459"/>
                  </a:lnTo>
                  <a:lnTo>
                    <a:pt x="0" y="332052"/>
                  </a:lnTo>
                  <a:lnTo>
                    <a:pt x="0" y="328612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3" name="Google Shape;353;p27"/>
          <p:cNvSpPr txBox="1"/>
          <p:nvPr/>
        </p:nvSpPr>
        <p:spPr>
          <a:xfrm>
            <a:off x="8407400" y="1467246"/>
            <a:ext cx="158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7373937" y="2364424"/>
            <a:ext cx="2178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476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Businesses </a:t>
            </a:r>
            <a:r>
              <a:rPr b="1"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🏢</a:t>
            </a:r>
            <a:endParaRPr b="1"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ctr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will be  evaluated by a client's  business to test how  accurately and quickly the  system logs employee  attendance and tracks  productivity.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1630345" y="958850"/>
            <a:ext cx="5195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45"/>
              </a:buClr>
              <a:buSzPts val="3300"/>
              <a:buFont typeface="Lucida Sans"/>
              <a:buNone/>
            </a:pPr>
            <a:r>
              <a:rPr lang="en-US">
                <a:solidFill>
                  <a:schemeClr val="lt1"/>
                </a:solidFill>
              </a:rPr>
              <a:t>Testing Procedures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60" name="Google Shape;360;p28"/>
          <p:cNvGrpSpPr/>
          <p:nvPr/>
        </p:nvGrpSpPr>
        <p:grpSpPr>
          <a:xfrm>
            <a:off x="1652587" y="1694656"/>
            <a:ext cx="3971925" cy="1724025"/>
            <a:chOff x="1652587" y="1700212"/>
            <a:chExt cx="3971925" cy="1724025"/>
          </a:xfrm>
        </p:grpSpPr>
        <p:sp>
          <p:nvSpPr>
            <p:cNvPr id="361" name="Google Shape;361;p28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3922976" y="1724024"/>
                  </a:moveTo>
                  <a:lnTo>
                    <a:pt x="48947" y="1724024"/>
                  </a:lnTo>
                  <a:lnTo>
                    <a:pt x="45541" y="1723689"/>
                  </a:lnTo>
                  <a:lnTo>
                    <a:pt x="10739" y="1703602"/>
                  </a:lnTo>
                  <a:lnTo>
                    <a:pt x="0" y="1675076"/>
                  </a:lnTo>
                  <a:lnTo>
                    <a:pt x="0" y="16716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6"/>
                  </a:lnTo>
                  <a:lnTo>
                    <a:pt x="3971924" y="48947"/>
                  </a:lnTo>
                  <a:lnTo>
                    <a:pt x="3971924" y="1675076"/>
                  </a:lnTo>
                  <a:lnTo>
                    <a:pt x="3954148" y="1711112"/>
                  </a:lnTo>
                  <a:lnTo>
                    <a:pt x="3926383" y="1723689"/>
                  </a:lnTo>
                  <a:lnTo>
                    <a:pt x="3922976" y="17240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0" y="16716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36406" y="2671"/>
                  </a:lnTo>
                  <a:lnTo>
                    <a:pt x="3939584" y="3987"/>
                  </a:lnTo>
                  <a:lnTo>
                    <a:pt x="3942762" y="5303"/>
                  </a:lnTo>
                  <a:lnTo>
                    <a:pt x="3945781" y="691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671637"/>
                  </a:lnTo>
                  <a:lnTo>
                    <a:pt x="3956580" y="1708680"/>
                  </a:lnTo>
                  <a:lnTo>
                    <a:pt x="3919537" y="1724024"/>
                  </a:lnTo>
                  <a:lnTo>
                    <a:pt x="52387" y="1724024"/>
                  </a:lnTo>
                  <a:lnTo>
                    <a:pt x="23282" y="1715195"/>
                  </a:lnTo>
                  <a:lnTo>
                    <a:pt x="20422" y="1713284"/>
                  </a:lnTo>
                  <a:lnTo>
                    <a:pt x="335" y="1678483"/>
                  </a:lnTo>
                  <a:lnTo>
                    <a:pt x="0" y="1675076"/>
                  </a:lnTo>
                  <a:lnTo>
                    <a:pt x="0" y="16716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3" name="Google Shape;363;p28"/>
          <p:cNvSpPr txBox="1"/>
          <p:nvPr/>
        </p:nvSpPr>
        <p:spPr>
          <a:xfrm>
            <a:off x="1811337" y="1821499"/>
            <a:ext cx="33858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 1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🎭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505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facial recognition technology  with students or employees with and  without masks.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4" name="Google Shape;364;p28"/>
          <p:cNvGrpSpPr/>
          <p:nvPr/>
        </p:nvGrpSpPr>
        <p:grpSpPr>
          <a:xfrm>
            <a:off x="1652587" y="3605212"/>
            <a:ext cx="3971925" cy="1419225"/>
            <a:chOff x="1652587" y="3605212"/>
            <a:chExt cx="3971925" cy="1419225"/>
          </a:xfrm>
        </p:grpSpPr>
        <p:sp>
          <p:nvSpPr>
            <p:cNvPr id="365" name="Google Shape;365;p28"/>
            <p:cNvSpPr/>
            <p:nvPr/>
          </p:nvSpPr>
          <p:spPr>
            <a:xfrm>
              <a:off x="1652587" y="3605212"/>
              <a:ext cx="3971925" cy="1419225"/>
            </a:xfrm>
            <a:custGeom>
              <a:rect b="b" l="l" r="r" t="t"/>
              <a:pathLst>
                <a:path extrusionOk="0" h="1419225" w="3971925">
                  <a:moveTo>
                    <a:pt x="3922976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1"/>
                  </a:lnTo>
                  <a:lnTo>
                    <a:pt x="0" y="1370277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5"/>
                  </a:lnTo>
                  <a:lnTo>
                    <a:pt x="3971924" y="48947"/>
                  </a:lnTo>
                  <a:lnTo>
                    <a:pt x="3971924" y="1370277"/>
                  </a:lnTo>
                  <a:lnTo>
                    <a:pt x="3954148" y="1406312"/>
                  </a:lnTo>
                  <a:lnTo>
                    <a:pt x="3926383" y="1418888"/>
                  </a:lnTo>
                  <a:lnTo>
                    <a:pt x="3922976" y="14192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1652587" y="3605212"/>
              <a:ext cx="3971925" cy="1419225"/>
            </a:xfrm>
            <a:custGeom>
              <a:rect b="b" l="l" r="r" t="t"/>
              <a:pathLst>
                <a:path extrusionOk="0" h="1419225" w="39719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366837"/>
                  </a:lnTo>
                  <a:lnTo>
                    <a:pt x="3956580" y="1403880"/>
                  </a:lnTo>
                  <a:lnTo>
                    <a:pt x="3954148" y="1406312"/>
                  </a:lnTo>
                  <a:lnTo>
                    <a:pt x="3951502" y="1408484"/>
                  </a:lnTo>
                  <a:lnTo>
                    <a:pt x="3948641" y="1410395"/>
                  </a:lnTo>
                  <a:lnTo>
                    <a:pt x="3945781" y="1412306"/>
                  </a:lnTo>
                  <a:lnTo>
                    <a:pt x="3942762" y="1413919"/>
                  </a:lnTo>
                  <a:lnTo>
                    <a:pt x="3939584" y="1415236"/>
                  </a:lnTo>
                  <a:lnTo>
                    <a:pt x="3936406" y="1416552"/>
                  </a:lnTo>
                  <a:lnTo>
                    <a:pt x="3933130" y="1417546"/>
                  </a:lnTo>
                  <a:lnTo>
                    <a:pt x="3929757" y="1418217"/>
                  </a:lnTo>
                  <a:lnTo>
                    <a:pt x="3926383" y="1418888"/>
                  </a:lnTo>
                  <a:lnTo>
                    <a:pt x="3922976" y="1419224"/>
                  </a:lnTo>
                  <a:lnTo>
                    <a:pt x="3919537" y="1419224"/>
                  </a:lnTo>
                  <a:lnTo>
                    <a:pt x="52387" y="1419224"/>
                  </a:lnTo>
                  <a:lnTo>
                    <a:pt x="48947" y="1419224"/>
                  </a:lnTo>
                  <a:lnTo>
                    <a:pt x="45541" y="1418888"/>
                  </a:lnTo>
                  <a:lnTo>
                    <a:pt x="42167" y="1418217"/>
                  </a:lnTo>
                  <a:lnTo>
                    <a:pt x="38793" y="1417547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17776" y="1406312"/>
                  </a:lnTo>
                  <a:lnTo>
                    <a:pt x="15344" y="1403880"/>
                  </a:lnTo>
                  <a:lnTo>
                    <a:pt x="12911" y="1401448"/>
                  </a:lnTo>
                  <a:lnTo>
                    <a:pt x="10739" y="1398801"/>
                  </a:lnTo>
                  <a:lnTo>
                    <a:pt x="8828" y="1395941"/>
                  </a:lnTo>
                  <a:lnTo>
                    <a:pt x="6917" y="1393081"/>
                  </a:lnTo>
                  <a:lnTo>
                    <a:pt x="1006" y="1377057"/>
                  </a:lnTo>
                  <a:lnTo>
                    <a:pt x="335" y="1373684"/>
                  </a:lnTo>
                  <a:lnTo>
                    <a:pt x="0" y="1370277"/>
                  </a:lnTo>
                  <a:lnTo>
                    <a:pt x="0" y="13668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7" name="Google Shape;367;p28"/>
          <p:cNvSpPr txBox="1"/>
          <p:nvPr/>
        </p:nvSpPr>
        <p:spPr>
          <a:xfrm>
            <a:off x="1867599" y="3839012"/>
            <a:ext cx="3273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 2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🎭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481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effectiveness of AI Agent in  tracking attendance over a week.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8" name="Google Shape;368;p28"/>
          <p:cNvGrpSpPr/>
          <p:nvPr/>
        </p:nvGrpSpPr>
        <p:grpSpPr>
          <a:xfrm>
            <a:off x="5805486" y="3605212"/>
            <a:ext cx="3981450" cy="1419225"/>
            <a:chOff x="5805486" y="3605212"/>
            <a:chExt cx="3981450" cy="1419225"/>
          </a:xfrm>
        </p:grpSpPr>
        <p:sp>
          <p:nvSpPr>
            <p:cNvPr id="369" name="Google Shape;369;p28"/>
            <p:cNvSpPr/>
            <p:nvPr/>
          </p:nvSpPr>
          <p:spPr>
            <a:xfrm>
              <a:off x="5805486" y="3605212"/>
              <a:ext cx="3981450" cy="1419225"/>
            </a:xfrm>
            <a:custGeom>
              <a:rect b="b" l="l" r="r" t="t"/>
              <a:pathLst>
                <a:path extrusionOk="0" h="1419225" w="3981450">
                  <a:moveTo>
                    <a:pt x="3932502" y="1419224"/>
                  </a:moveTo>
                  <a:lnTo>
                    <a:pt x="48948" y="1419224"/>
                  </a:lnTo>
                  <a:lnTo>
                    <a:pt x="45540" y="1418888"/>
                  </a:lnTo>
                  <a:lnTo>
                    <a:pt x="10740" y="1398801"/>
                  </a:lnTo>
                  <a:lnTo>
                    <a:pt x="0" y="1370277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5"/>
                  </a:lnTo>
                  <a:lnTo>
                    <a:pt x="3981450" y="48947"/>
                  </a:lnTo>
                  <a:lnTo>
                    <a:pt x="3981450" y="1370277"/>
                  </a:lnTo>
                  <a:lnTo>
                    <a:pt x="3963673" y="1406312"/>
                  </a:lnTo>
                  <a:lnTo>
                    <a:pt x="3935908" y="1418888"/>
                  </a:lnTo>
                  <a:lnTo>
                    <a:pt x="3932502" y="14192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805486" y="3605212"/>
              <a:ext cx="3981450" cy="1419225"/>
            </a:xfrm>
            <a:custGeom>
              <a:rect b="b" l="l" r="r" t="t"/>
              <a:pathLst>
                <a:path extrusionOk="0" h="1419225" w="3981450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20421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58166" y="8828"/>
                  </a:lnTo>
                  <a:lnTo>
                    <a:pt x="3961027" y="10739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6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366837"/>
                  </a:lnTo>
                  <a:lnTo>
                    <a:pt x="3981450" y="1370277"/>
                  </a:lnTo>
                  <a:lnTo>
                    <a:pt x="3981114" y="1373684"/>
                  </a:lnTo>
                  <a:lnTo>
                    <a:pt x="3980442" y="1377057"/>
                  </a:lnTo>
                  <a:lnTo>
                    <a:pt x="3979771" y="1380430"/>
                  </a:lnTo>
                  <a:lnTo>
                    <a:pt x="3966105" y="1403880"/>
                  </a:lnTo>
                  <a:lnTo>
                    <a:pt x="3963673" y="1406312"/>
                  </a:lnTo>
                  <a:lnTo>
                    <a:pt x="3961027" y="1408484"/>
                  </a:lnTo>
                  <a:lnTo>
                    <a:pt x="3958165" y="1410395"/>
                  </a:lnTo>
                  <a:lnTo>
                    <a:pt x="3955306" y="1412306"/>
                  </a:lnTo>
                  <a:lnTo>
                    <a:pt x="3952286" y="1413919"/>
                  </a:lnTo>
                  <a:lnTo>
                    <a:pt x="3949109" y="1415236"/>
                  </a:lnTo>
                  <a:lnTo>
                    <a:pt x="3945930" y="1416552"/>
                  </a:lnTo>
                  <a:lnTo>
                    <a:pt x="3942655" y="1417546"/>
                  </a:lnTo>
                  <a:lnTo>
                    <a:pt x="3939281" y="1418217"/>
                  </a:lnTo>
                  <a:lnTo>
                    <a:pt x="3935908" y="1418888"/>
                  </a:lnTo>
                  <a:lnTo>
                    <a:pt x="3932502" y="1419224"/>
                  </a:lnTo>
                  <a:lnTo>
                    <a:pt x="3929062" y="1419224"/>
                  </a:lnTo>
                  <a:lnTo>
                    <a:pt x="52388" y="1419224"/>
                  </a:lnTo>
                  <a:lnTo>
                    <a:pt x="48948" y="1419224"/>
                  </a:lnTo>
                  <a:lnTo>
                    <a:pt x="45540" y="1418888"/>
                  </a:lnTo>
                  <a:lnTo>
                    <a:pt x="42167" y="1418217"/>
                  </a:lnTo>
                  <a:lnTo>
                    <a:pt x="38793" y="1417547"/>
                  </a:lnTo>
                  <a:lnTo>
                    <a:pt x="15343" y="1403880"/>
                  </a:lnTo>
                  <a:lnTo>
                    <a:pt x="12911" y="1401448"/>
                  </a:lnTo>
                  <a:lnTo>
                    <a:pt x="0" y="1370277"/>
                  </a:lnTo>
                  <a:lnTo>
                    <a:pt x="0" y="13668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1" name="Google Shape;371;p28"/>
          <p:cNvSpPr txBox="1"/>
          <p:nvPr/>
        </p:nvSpPr>
        <p:spPr>
          <a:xfrm>
            <a:off x="5968999" y="3726499"/>
            <a:ext cx="35502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2B3249"/>
                </a:solidFill>
                <a:latin typeface="Lucida Sans"/>
                <a:ea typeface="Lucida Sans"/>
                <a:cs typeface="Lucida Sans"/>
                <a:sym typeface="Lucida Sans"/>
              </a:rPr>
              <a:t>S</a:t>
            </a:r>
            <a:r>
              <a:rPr lang="en-US" sz="17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cenario 4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🎭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481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B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data reporting system, and the  speed and accuracy of attendance reports.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2" name="Google Shape;372;p28"/>
          <p:cNvGrpSpPr/>
          <p:nvPr/>
        </p:nvGrpSpPr>
        <p:grpSpPr>
          <a:xfrm>
            <a:off x="5969012" y="1746468"/>
            <a:ext cx="3971925" cy="1724025"/>
            <a:chOff x="1652587" y="1700212"/>
            <a:chExt cx="3971925" cy="1724025"/>
          </a:xfrm>
        </p:grpSpPr>
        <p:sp>
          <p:nvSpPr>
            <p:cNvPr id="373" name="Google Shape;373;p28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3922976" y="1724024"/>
                  </a:moveTo>
                  <a:lnTo>
                    <a:pt x="48947" y="1724024"/>
                  </a:lnTo>
                  <a:lnTo>
                    <a:pt x="45541" y="1723689"/>
                  </a:lnTo>
                  <a:lnTo>
                    <a:pt x="10739" y="1703602"/>
                  </a:lnTo>
                  <a:lnTo>
                    <a:pt x="0" y="1675076"/>
                  </a:lnTo>
                  <a:lnTo>
                    <a:pt x="0" y="16716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6"/>
                  </a:lnTo>
                  <a:lnTo>
                    <a:pt x="3971924" y="48947"/>
                  </a:lnTo>
                  <a:lnTo>
                    <a:pt x="3971924" y="1675076"/>
                  </a:lnTo>
                  <a:lnTo>
                    <a:pt x="3954148" y="1711112"/>
                  </a:lnTo>
                  <a:lnTo>
                    <a:pt x="3926383" y="1723689"/>
                  </a:lnTo>
                  <a:lnTo>
                    <a:pt x="3922976" y="1724024"/>
                  </a:lnTo>
                  <a:close/>
                </a:path>
              </a:pathLst>
            </a:custGeom>
            <a:solidFill>
              <a:srgbClr val="DEEC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1652587" y="1700212"/>
              <a:ext cx="3971925" cy="1724025"/>
            </a:xfrm>
            <a:custGeom>
              <a:rect b="b" l="l" r="r" t="t"/>
              <a:pathLst>
                <a:path extrusionOk="0" h="1724025" w="3971925">
                  <a:moveTo>
                    <a:pt x="0" y="16716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36406" y="2671"/>
                  </a:lnTo>
                  <a:lnTo>
                    <a:pt x="3939584" y="3987"/>
                  </a:lnTo>
                  <a:lnTo>
                    <a:pt x="3942762" y="5303"/>
                  </a:lnTo>
                  <a:lnTo>
                    <a:pt x="3945781" y="691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671637"/>
                  </a:lnTo>
                  <a:lnTo>
                    <a:pt x="3956580" y="1708680"/>
                  </a:lnTo>
                  <a:lnTo>
                    <a:pt x="3919537" y="1724024"/>
                  </a:lnTo>
                  <a:lnTo>
                    <a:pt x="52387" y="1724024"/>
                  </a:lnTo>
                  <a:lnTo>
                    <a:pt x="23282" y="1715195"/>
                  </a:lnTo>
                  <a:lnTo>
                    <a:pt x="20422" y="1713284"/>
                  </a:lnTo>
                  <a:lnTo>
                    <a:pt x="335" y="1678483"/>
                  </a:lnTo>
                  <a:lnTo>
                    <a:pt x="0" y="1675076"/>
                  </a:lnTo>
                  <a:lnTo>
                    <a:pt x="0" y="1671637"/>
                  </a:lnTo>
                  <a:close/>
                </a:path>
              </a:pathLst>
            </a:custGeom>
            <a:noFill/>
            <a:ln cap="flat" cmpd="sng" w="9525">
              <a:solidFill>
                <a:srgbClr val="BED9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5" name="Google Shape;375;p28"/>
          <p:cNvSpPr txBox="1"/>
          <p:nvPr/>
        </p:nvSpPr>
        <p:spPr>
          <a:xfrm>
            <a:off x="6051238" y="1821500"/>
            <a:ext cx="3385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Scenario 3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🎭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if the student is sitting in the assigned classroom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